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0" r:id="rId3"/>
    <p:sldId id="335" r:id="rId4"/>
    <p:sldId id="368" r:id="rId5"/>
    <p:sldId id="369" r:id="rId6"/>
    <p:sldId id="372" r:id="rId7"/>
    <p:sldId id="374" r:id="rId8"/>
    <p:sldId id="375" r:id="rId9"/>
    <p:sldId id="378" r:id="rId10"/>
    <p:sldId id="373" r:id="rId11"/>
    <p:sldId id="377" r:id="rId12"/>
    <p:sldId id="322" r:id="rId13"/>
    <p:sldId id="355" r:id="rId14"/>
    <p:sldId id="379" r:id="rId15"/>
    <p:sldId id="33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CC33"/>
    <a:srgbClr val="66FF66"/>
    <a:srgbClr val="00FF00"/>
    <a:srgbClr val="CC0000"/>
    <a:srgbClr val="660033"/>
    <a:srgbClr val="66FFFF"/>
    <a:srgbClr val="00FFCC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660"/>
  </p:normalViewPr>
  <p:slideViewPr>
    <p:cSldViewPr>
      <p:cViewPr>
        <p:scale>
          <a:sx n="85" d="100"/>
          <a:sy n="85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A1CF4E7-DF27-4954-83DB-B8B25B8099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B9AFE90-240D-48DF-AE73-28657FE706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850FEC-2A5D-4327-B9A9-09EDBA19656E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464" tIns="46232" rIns="92464" bIns="46232"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  <p:sp>
        <p:nvSpPr>
          <p:cNvPr id="19461" name="Date Placeholder 3"/>
          <p:cNvSpPr txBox="1">
            <a:spLocks noGrp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64" tIns="46232" rIns="92464" bIns="46232"/>
          <a:lstStyle/>
          <a:p>
            <a:pPr algn="r" defTabSz="923925" eaLnBrk="1" hangingPunct="1"/>
            <a:fld id="{908A3973-6DE5-4C62-9146-61AE6E6D9218}" type="datetime3">
              <a:rPr lang="en-US" sz="1200">
                <a:latin typeface="Times New Roman" pitchFamily="18" charset="0"/>
                <a:cs typeface="Times New Roman" pitchFamily="18" charset="0"/>
              </a:rPr>
              <a:pPr algn="r" defTabSz="923925" eaLnBrk="1" hangingPunct="1"/>
              <a:t>27 February 2014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Slide Number Placeholder 4"/>
          <p:cNvSpPr txBox="1">
            <a:spLocks noGrp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64" tIns="46232" rIns="92464" bIns="46232" anchor="b"/>
          <a:lstStyle/>
          <a:p>
            <a:pPr algn="r" defTabSz="923925" eaLnBrk="1" hangingPunct="1"/>
            <a:fld id="{696D1B06-0BA7-40AE-8388-B60E78790A85}" type="slidenum">
              <a:rPr lang="en-US" sz="1200">
                <a:latin typeface="Times New Roman" pitchFamily="18" charset="0"/>
                <a:cs typeface="Times New Roman" pitchFamily="18" charset="0"/>
              </a:rPr>
              <a:pPr algn="r" defTabSz="923925" eaLnBrk="1" hangingPunct="1"/>
              <a:t>3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5CFA03-D2FB-4601-94B3-C6EC4240B6CC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464" tIns="46232" rIns="92464" bIns="46232"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  <p:sp>
        <p:nvSpPr>
          <p:cNvPr id="20485" name="Date Placeholder 3"/>
          <p:cNvSpPr txBox="1">
            <a:spLocks noGrp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64" tIns="46232" rIns="92464" bIns="46232"/>
          <a:lstStyle/>
          <a:p>
            <a:pPr algn="r" defTabSz="923925" eaLnBrk="1" hangingPunct="1"/>
            <a:fld id="{96206F25-E6CC-423D-8EE8-40F7EB96EEE9}" type="datetime3">
              <a:rPr lang="en-US" sz="1200">
                <a:latin typeface="Times New Roman" pitchFamily="18" charset="0"/>
                <a:cs typeface="Times New Roman" pitchFamily="18" charset="0"/>
              </a:rPr>
              <a:pPr algn="r" defTabSz="923925" eaLnBrk="1" hangingPunct="1"/>
              <a:t>27 February 2014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Slide Number Placeholder 4"/>
          <p:cNvSpPr txBox="1">
            <a:spLocks noGrp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64" tIns="46232" rIns="92464" bIns="46232" anchor="b"/>
          <a:lstStyle/>
          <a:p>
            <a:pPr algn="r" defTabSz="923925" eaLnBrk="1" hangingPunct="1"/>
            <a:fld id="{38DD8330-C170-4E7A-8576-D58EEED2556C}" type="slidenum">
              <a:rPr lang="en-US" sz="1200">
                <a:latin typeface="Times New Roman" pitchFamily="18" charset="0"/>
                <a:cs typeface="Times New Roman" pitchFamily="18" charset="0"/>
              </a:rPr>
              <a:pPr algn="r" defTabSz="923925" eaLnBrk="1" hangingPunct="1"/>
              <a:t>4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7B5BDC-1922-48CA-93A0-3C0E7B4631F7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2464" tIns="46232" rIns="92464" bIns="46232"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  <p:sp>
        <p:nvSpPr>
          <p:cNvPr id="21509" name="Date Placeholder 3"/>
          <p:cNvSpPr txBox="1">
            <a:spLocks noGrp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64" tIns="46232" rIns="92464" bIns="46232"/>
          <a:lstStyle/>
          <a:p>
            <a:pPr algn="r" defTabSz="923925" eaLnBrk="1" hangingPunct="1"/>
            <a:fld id="{679D29EF-2228-46BA-9DD0-BF58D1479C57}" type="datetime3">
              <a:rPr lang="en-US" sz="1200">
                <a:latin typeface="Times New Roman" pitchFamily="18" charset="0"/>
                <a:cs typeface="Times New Roman" pitchFamily="18" charset="0"/>
              </a:rPr>
              <a:pPr algn="r" defTabSz="923925" eaLnBrk="1" hangingPunct="1"/>
              <a:t>27 February 2014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Slide Number Placeholder 4"/>
          <p:cNvSpPr txBox="1">
            <a:spLocks noGrp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64" tIns="46232" rIns="92464" bIns="46232" anchor="b"/>
          <a:lstStyle/>
          <a:p>
            <a:pPr algn="r" defTabSz="923925" eaLnBrk="1" hangingPunct="1"/>
            <a:fld id="{A7B39D43-6D42-41F8-97C0-ABD565C41A45}" type="slidenum">
              <a:rPr lang="en-US" sz="1200">
                <a:latin typeface="Times New Roman" pitchFamily="18" charset="0"/>
                <a:cs typeface="Times New Roman" pitchFamily="18" charset="0"/>
              </a:rPr>
              <a:pPr algn="r" defTabSz="923925" eaLnBrk="1" hangingPunct="1"/>
              <a:t>12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charset="0"/>
                  <a:ea typeface="ＭＳ Ｐゴシック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charset="0"/>
                  <a:ea typeface="ＭＳ Ｐゴシック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charset="0"/>
                  <a:ea typeface="ＭＳ Ｐゴシック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charset="0"/>
                  <a:ea typeface="ＭＳ Ｐゴシック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35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0A262-971B-4DD3-9218-FDCB716AAF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9D94-1C92-4C37-9DA0-4263BB63A5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770CA-71AE-4A73-9354-594DE27CF3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</p:spPr>
        <p:txBody>
          <a:bodyPr/>
          <a:lstStyle>
            <a:lvl1pPr>
              <a:defRPr sz="3600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A200-C9CB-4527-92E3-3F9A9D3813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B4DB4-61FA-42B8-AC26-AFA61C8D0A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711C-B58D-4C34-89E6-2C404DC124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436D3-96E5-4AF8-BEB1-DA4C0CAE4A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FE87D-221F-43EF-B23F-078C969FD0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D96A-C172-4E04-B6F5-105A91917C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217BF-6EDE-4016-AEED-15F6B0A38D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1BCB5-166A-42D4-B4EB-8AEA1B91065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297993E-ECEF-45C1-A45B-464216D85D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charset="0"/>
                  <a:ea typeface="ＭＳ Ｐゴシック" charset="0"/>
                </a:endParaRPr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charset="0"/>
                  <a:ea typeface="ＭＳ Ｐゴシック" charset="0"/>
                </a:endParaRPr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charset="0"/>
                  <a:ea typeface="ＭＳ Ｐゴシック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charset="0"/>
                  <a:ea typeface="ＭＳ Ｐゴシック" charset="0"/>
                </a:endParaRPr>
              </a:p>
            </p:txBody>
          </p:sp>
        </p:grp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25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"/>
            <a:ext cx="9144000" cy="6858000"/>
          </a:xfrm>
          <a:extLst>
            <a:ext uri="{FAA26D3D-D897-4be2-8F04-BA451C77F1D7}"/>
          </a:extLst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s-PA" sz="36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Revisión de Decisiones </a:t>
            </a:r>
            <a:br>
              <a:rPr lang="es-PA" sz="36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s-PA" sz="36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de la 24</a:t>
            </a:r>
            <a:r>
              <a:rPr lang="es-PA" sz="3600" baseline="300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a</a:t>
            </a:r>
            <a:r>
              <a:rPr lang="es-PA" sz="36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 Reunión de las Partes (MOP)</a:t>
            </a:r>
            <a:br>
              <a:rPr lang="es-PA" sz="36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s-PA" sz="36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Avance de los Temas del 33Grupo de Composición Abierta </a:t>
            </a:r>
            <a:r>
              <a:rPr lang="es-PA" sz="38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PA" sz="38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s-PA" sz="38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PA" sz="38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s-PA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  <a:t>Reunión de la Red Acción por el Ozono </a:t>
            </a:r>
            <a:br>
              <a:rPr lang="es-PA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</a:br>
            <a:r>
              <a:rPr lang="es-PA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PA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</a:br>
            <a:r>
              <a:rPr lang="es-PA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  <a:t>Bogotá</a:t>
            </a:r>
            <a:r>
              <a:rPr lang="en-GB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n-GB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</a:br>
            <a:r>
              <a:rPr lang="en-GB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  <a:t>11 – 14 </a:t>
            </a:r>
            <a:r>
              <a:rPr lang="es-PA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  <a:t>Junio </a:t>
            </a:r>
            <a:r>
              <a:rPr lang="en-GB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  <a:t>2013 </a:t>
            </a:r>
            <a:br>
              <a:rPr lang="en-GB" sz="2800" dirty="0" smtClean="0">
                <a:solidFill>
                  <a:srgbClr val="66FFFF"/>
                </a:solidFill>
                <a:latin typeface="Arial" charset="0"/>
                <a:ea typeface="+mj-ea"/>
                <a:cs typeface="+mj-cs"/>
              </a:rPr>
            </a:br>
            <a:endParaRPr lang="en-US" sz="2400" b="0" dirty="0" smtClean="0">
              <a:solidFill>
                <a:srgbClr val="66FFFF"/>
              </a:solidFill>
              <a:latin typeface="Arial" charset="0"/>
              <a:ea typeface="+mj-ea"/>
              <a:cs typeface="+mj-cs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242300" y="0"/>
          <a:ext cx="962025" cy="990600"/>
        </p:xfrm>
        <a:graphic>
          <a:graphicData uri="http://schemas.openxmlformats.org/presentationml/2006/ole">
            <p:oleObj spid="_x0000_s1026" name="Photo Editor Photo" r:id="rId3" imgW="933580" imgH="1076475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0" y="0"/>
          <a:ext cx="1066800" cy="990600"/>
        </p:xfrm>
        <a:graphic>
          <a:graphicData uri="http://schemas.openxmlformats.org/presentationml/2006/ole">
            <p:oleObj spid="_x0000_s1027" name="Photo Editor Photo" r:id="rId4" imgW="1638529" imgH="1390844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0805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s-PA" sz="3200" dirty="0" smtClean="0">
                <a:solidFill>
                  <a:schemeClr val="hlink"/>
                </a:solidFill>
                <a:latin typeface="Arial" pitchFamily="34" charset="0"/>
              </a:rPr>
              <a:t>Resumen de algunas decisiones </a:t>
            </a:r>
            <a:br>
              <a:rPr lang="es-PA" sz="3200" dirty="0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s-PA" sz="3200" dirty="0" smtClean="0">
                <a:solidFill>
                  <a:schemeClr val="hlink"/>
                </a:solidFill>
                <a:latin typeface="Arial" pitchFamily="34" charset="0"/>
              </a:rPr>
              <a:t>adicionales del 2012</a:t>
            </a:r>
            <a:r>
              <a:rPr lang="en-US" sz="3200" dirty="0" smtClean="0">
                <a:solidFill>
                  <a:schemeClr val="hlink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marL="215900" indent="-215900" eaLnBrk="1" hangingPunct="1">
              <a:spcBef>
                <a:spcPct val="0"/>
              </a:spcBef>
              <a:spcAft>
                <a:spcPts val="1800"/>
              </a:spcAft>
              <a:buSzTx/>
              <a:defRPr/>
            </a:pPr>
            <a:r>
              <a:rPr lang="en-US" sz="2400" b="1" dirty="0" smtClean="0">
                <a:solidFill>
                  <a:srgbClr val="FF5050"/>
                </a:solidFill>
                <a:latin typeface="Arial" pitchFamily="34" charset="0"/>
              </a:rPr>
              <a:t> </a:t>
            </a:r>
            <a:r>
              <a:rPr lang="es-PA" sz="2000" b="1" dirty="0" smtClean="0">
                <a:solidFill>
                  <a:srgbClr val="FF5050"/>
                </a:solidFill>
                <a:latin typeface="Arial" pitchFamily="34" charset="0"/>
              </a:rPr>
              <a:t>Decisión XXIV/9: Sustancias controladas utilizadas en barcos: </a:t>
            </a:r>
            <a:r>
              <a:rPr lang="es-PA" sz="2000" dirty="0" smtClean="0">
                <a:latin typeface="Arial" pitchFamily="34" charset="0"/>
              </a:rPr>
              <a:t>Solicitó a Grupo de Evaluación Económico y Tecnológico a proporcionar información actualizada e instó a  grupos de inter</a:t>
            </a:r>
            <a:r>
              <a:rPr lang="es-PA" sz="2000" dirty="0" smtClean="0">
                <a:latin typeface="Arial" pitchFamily="34" charset="0"/>
                <a:cs typeface="Arial" pitchFamily="34" charset="0"/>
              </a:rPr>
              <a:t>é</a:t>
            </a:r>
            <a:r>
              <a:rPr lang="es-PA" sz="2000" dirty="0" smtClean="0">
                <a:latin typeface="Arial" pitchFamily="34" charset="0"/>
              </a:rPr>
              <a:t>s a minimizar el uso de sustancias que agotan la capa de ozono en barcos. </a:t>
            </a:r>
          </a:p>
          <a:p>
            <a:pPr marL="215900" indent="-215900" eaLnBrk="1" hangingPunct="1">
              <a:spcBef>
                <a:spcPct val="0"/>
              </a:spcBef>
              <a:spcAft>
                <a:spcPts val="1800"/>
              </a:spcAft>
              <a:buSzTx/>
              <a:defRPr/>
            </a:pPr>
            <a:r>
              <a:rPr lang="es-PA" sz="2000" b="1" dirty="0" smtClean="0">
                <a:solidFill>
                  <a:srgbClr val="FF5050"/>
                </a:solidFill>
                <a:latin typeface="Arial" pitchFamily="34" charset="0"/>
              </a:rPr>
              <a:t>Decisión XXIV/10: Revisión por el Grupo del Evaluación Científica del RC‑316c: </a:t>
            </a:r>
            <a:r>
              <a:rPr lang="es-PA" sz="2000" dirty="0" smtClean="0">
                <a:latin typeface="Arial" pitchFamily="34" charset="0"/>
              </a:rPr>
              <a:t>Invitó a las Partes a proporcionar evaluaciones del RC-316c y dirección para reducir emisiones; Solicito SAP para acceder RC‑316c y reportar sobre políticas que agotan la capa de ozono, potencial sobre calentamiento global y otros factores.</a:t>
            </a:r>
          </a:p>
          <a:p>
            <a:pPr marL="215900" indent="-215900" eaLnBrk="1" hangingPunct="1">
              <a:spcBef>
                <a:spcPct val="0"/>
              </a:spcBef>
              <a:spcAft>
                <a:spcPts val="1800"/>
              </a:spcAft>
              <a:buSzTx/>
              <a:defRPr/>
            </a:pPr>
            <a:r>
              <a:rPr lang="es-PA" sz="20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Decisión XXIV/11: Evaluación de mecanismos financieros:</a:t>
            </a:r>
            <a:r>
              <a:rPr lang="es-PA" sz="2000" dirty="0" smtClean="0">
                <a:latin typeface="Arial" pitchFamily="34" charset="0"/>
                <a:cs typeface="Arial" pitchFamily="34" charset="0"/>
              </a:rPr>
              <a:t> Tomó informe con reconocimiento y pidió al Comité Ejecutivo a considerar el informe mientras que se mejore la administración del Fondo. </a:t>
            </a:r>
            <a:endParaRPr lang="es-PA" sz="2000" b="1" dirty="0" smtClean="0">
              <a:solidFill>
                <a:srgbClr val="FF5050"/>
              </a:solidFill>
              <a:latin typeface="Arial" pitchFamily="34" charset="0"/>
              <a:cs typeface="Arial" pitchFamily="34" charset="0"/>
            </a:endParaRPr>
          </a:p>
          <a:p>
            <a:pPr marL="215900" indent="-215900" eaLnBrk="1" hangingPunct="1">
              <a:spcBef>
                <a:spcPct val="0"/>
              </a:spcBef>
              <a:spcAft>
                <a:spcPts val="1800"/>
              </a:spcAft>
              <a:buSzTx/>
              <a:defRPr/>
            </a:pPr>
            <a:r>
              <a:rPr lang="es-PA" sz="2000" b="1" dirty="0" smtClean="0">
                <a:solidFill>
                  <a:srgbClr val="FF5050"/>
                </a:solidFill>
                <a:latin typeface="Arial" pitchFamily="34" charset="0"/>
              </a:rPr>
              <a:t>Decisión XXIV/16: Revisión de los datos de línea de base</a:t>
            </a:r>
            <a:r>
              <a:rPr lang="es-PA" sz="2000" b="1" dirty="0" smtClean="0">
                <a:latin typeface="Arial" pitchFamily="34" charset="0"/>
              </a:rPr>
              <a:t>: </a:t>
            </a:r>
            <a:r>
              <a:rPr lang="es-PA" sz="2000" dirty="0" smtClean="0">
                <a:latin typeface="Arial" pitchFamily="34" charset="0"/>
              </a:rPr>
              <a:t>Solicitudes aprobadas para [AFR] </a:t>
            </a:r>
            <a:r>
              <a:rPr lang="es-PA" sz="2000" dirty="0" err="1" smtClean="0">
                <a:latin typeface="Arial" pitchFamily="34" charset="0"/>
              </a:rPr>
              <a:t>Algeria</a:t>
            </a:r>
            <a:r>
              <a:rPr lang="es-PA" sz="2000" dirty="0" smtClean="0">
                <a:latin typeface="Arial" pitchFamily="34" charset="0"/>
              </a:rPr>
              <a:t>, </a:t>
            </a:r>
            <a:r>
              <a:rPr lang="es-PA" sz="2000" dirty="0" err="1" smtClean="0">
                <a:latin typeface="Arial" pitchFamily="34" charset="0"/>
              </a:rPr>
              <a:t>Equatorial</a:t>
            </a:r>
            <a:r>
              <a:rPr lang="es-PA" sz="2000" dirty="0" smtClean="0">
                <a:latin typeface="Arial" pitchFamily="34" charset="0"/>
              </a:rPr>
              <a:t> Guinea, Eritrea, </a:t>
            </a:r>
            <a:r>
              <a:rPr lang="es-PA" sz="2000" dirty="0" err="1" smtClean="0">
                <a:latin typeface="Arial" pitchFamily="34" charset="0"/>
              </a:rPr>
              <a:t>Niger</a:t>
            </a:r>
            <a:r>
              <a:rPr lang="es-PA" sz="2000" dirty="0" smtClean="0">
                <a:latin typeface="Arial" pitchFamily="34" charset="0"/>
              </a:rPr>
              <a:t>, [LAC] Ecuador, </a:t>
            </a:r>
            <a:r>
              <a:rPr lang="es-PA" sz="2000" dirty="0" err="1" smtClean="0">
                <a:latin typeface="Arial" pitchFamily="34" charset="0"/>
              </a:rPr>
              <a:t>Haiti</a:t>
            </a:r>
            <a:r>
              <a:rPr lang="es-PA" sz="2000" dirty="0" smtClean="0">
                <a:latin typeface="Arial" pitchFamily="34" charset="0"/>
              </a:rPr>
              <a:t>, [ECAN] TFYR Macedonia, </a:t>
            </a:r>
            <a:r>
              <a:rPr lang="es-PA" sz="2000" dirty="0" err="1" smtClean="0">
                <a:latin typeface="Arial" pitchFamily="34" charset="0"/>
              </a:rPr>
              <a:t>Turkey</a:t>
            </a:r>
            <a:endParaRPr lang="es-PA" sz="20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0805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hlink"/>
                </a:solidFill>
                <a:latin typeface="Arial" pitchFamily="34" charset="0"/>
              </a:rPr>
              <a:t>Resumen</a:t>
            </a:r>
            <a:r>
              <a:rPr lang="en-US" sz="3200" dirty="0" smtClean="0">
                <a:solidFill>
                  <a:schemeClr val="hlink"/>
                </a:solidFill>
                <a:latin typeface="Arial" pitchFamily="34" charset="0"/>
              </a:rPr>
              <a:t> de </a:t>
            </a:r>
            <a:r>
              <a:rPr lang="en-US" sz="3200" dirty="0" err="1" smtClean="0">
                <a:solidFill>
                  <a:schemeClr val="hlink"/>
                </a:solidFill>
                <a:latin typeface="Arial" pitchFamily="34" charset="0"/>
              </a:rPr>
              <a:t>algunas</a:t>
            </a:r>
            <a:r>
              <a:rPr lang="en-US" sz="3200" dirty="0" smtClean="0">
                <a:solidFill>
                  <a:schemeClr val="hlink"/>
                </a:solidFill>
                <a:latin typeface="Arial" pitchFamily="34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Arial" pitchFamily="34" charset="0"/>
              </a:rPr>
              <a:t>decisiones</a:t>
            </a:r>
            <a:r>
              <a:rPr lang="en-US" sz="3200" dirty="0" smtClean="0">
                <a:solidFill>
                  <a:schemeClr val="hlink"/>
                </a:solidFill>
                <a:latin typeface="Arial" pitchFamily="34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Arial" pitchFamily="34" charset="0"/>
              </a:rPr>
              <a:t>adicionales</a:t>
            </a:r>
            <a:r>
              <a:rPr lang="en-US" sz="3200" dirty="0" smtClean="0">
                <a:solidFill>
                  <a:schemeClr val="hlink"/>
                </a:solidFill>
                <a:latin typeface="Arial" pitchFamily="34" charset="0"/>
              </a:rPr>
              <a:t> del 2012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marL="215900" indent="-215900" eaLnBrk="1" hangingPunct="1">
              <a:spcBef>
                <a:spcPct val="0"/>
              </a:spcBef>
              <a:spcAft>
                <a:spcPts val="1800"/>
              </a:spcAft>
              <a:buSzTx/>
              <a:defRPr/>
            </a:pPr>
            <a:r>
              <a:rPr lang="es-PA" sz="2400" b="1" dirty="0" smtClean="0">
                <a:solidFill>
                  <a:srgbClr val="FF5050"/>
                </a:solidFill>
                <a:latin typeface="Arial" pitchFamily="34" charset="0"/>
              </a:rPr>
              <a:t> Decisión XXIV/18: Incumplimiento por Ucrania</a:t>
            </a:r>
            <a:r>
              <a:rPr lang="es-PA" sz="2400" dirty="0" smtClean="0">
                <a:latin typeface="Arial" pitchFamily="34" charset="0"/>
              </a:rPr>
              <a:t> – decisión aprobó un plan de acción para Ucrania</a:t>
            </a:r>
          </a:p>
          <a:p>
            <a:pPr marL="215900" indent="-215900" eaLnBrk="1" hangingPunct="1">
              <a:spcBef>
                <a:spcPct val="0"/>
              </a:spcBef>
              <a:spcAft>
                <a:spcPts val="1800"/>
              </a:spcAft>
              <a:buSzTx/>
              <a:defRPr/>
            </a:pPr>
            <a:r>
              <a:rPr lang="es-PA" sz="2400" b="1" dirty="0" smtClean="0">
                <a:solidFill>
                  <a:srgbClr val="FF5050"/>
                </a:solidFill>
                <a:latin typeface="Arial" pitchFamily="34" charset="0"/>
              </a:rPr>
              <a:t>Decisión XXIV/19: </a:t>
            </a:r>
            <a:r>
              <a:rPr lang="es-PA" sz="2400" dirty="0" smtClean="0">
                <a:latin typeface="Arial" pitchFamily="34" charset="0"/>
              </a:rPr>
              <a:t>Aprobó varios cambios de membrecía del Grupo de Evaluación Tecnológica y Económico y respaldó nuevos copresidentes mientras que agradecieron a los miembros incluyendo copresidentes salientes por sus servicios destacados.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s-PA" sz="3600" dirty="0" smtClean="0">
                <a:solidFill>
                  <a:schemeClr val="hlink"/>
                </a:solidFill>
                <a:latin typeface="Arial" pitchFamily="34" charset="0"/>
              </a:rPr>
              <a:t>Fechas y lugares de las </a:t>
            </a:r>
            <a:br>
              <a:rPr lang="es-PA" sz="3600" dirty="0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s-PA" sz="3600" dirty="0" smtClean="0">
                <a:solidFill>
                  <a:schemeClr val="hlink"/>
                </a:solidFill>
                <a:latin typeface="Arial" pitchFamily="34" charset="0"/>
              </a:rPr>
              <a:t>próximas reuniones</a:t>
            </a:r>
            <a:endParaRPr lang="es-PA" sz="4000" dirty="0" smtClean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90500" indent="-190500" eaLnBrk="1" hangingPunct="1">
              <a:buClr>
                <a:srgbClr val="FF3300"/>
              </a:buClr>
              <a:buSzTx/>
              <a:defRPr/>
            </a:pPr>
            <a:endParaRPr lang="es-PA" dirty="0" smtClean="0">
              <a:solidFill>
                <a:srgbClr val="66FF66"/>
              </a:solidFill>
            </a:endParaRPr>
          </a:p>
          <a:p>
            <a:pPr marL="190500" indent="-190500" eaLnBrk="1" hangingPunct="1">
              <a:buClr>
                <a:srgbClr val="FF3300"/>
              </a:buClr>
              <a:buSzTx/>
              <a:defRPr/>
            </a:pPr>
            <a:r>
              <a:rPr lang="es-PA" dirty="0" smtClean="0">
                <a:latin typeface="Arial" pitchFamily="34" charset="0"/>
              </a:rPr>
              <a:t> 33</a:t>
            </a:r>
            <a:r>
              <a:rPr lang="es-PA" baseline="30000" dirty="0" smtClean="0">
                <a:latin typeface="Arial" pitchFamily="34" charset="0"/>
              </a:rPr>
              <a:t>a</a:t>
            </a:r>
            <a:r>
              <a:rPr lang="es-PA" dirty="0" smtClean="0">
                <a:latin typeface="Arial" pitchFamily="34" charset="0"/>
              </a:rPr>
              <a:t> Reunión del Grupo de Composición Abierta. </a:t>
            </a:r>
            <a:r>
              <a:rPr lang="es-PA" dirty="0" smtClean="0">
                <a:solidFill>
                  <a:srgbClr val="66FF66"/>
                </a:solidFill>
                <a:latin typeface="Arial" pitchFamily="34" charset="0"/>
              </a:rPr>
              <a:t> Bangkok -  24-28 junio 2013</a:t>
            </a:r>
            <a:r>
              <a:rPr lang="es-PA" dirty="0" smtClean="0">
                <a:latin typeface="Arial" pitchFamily="34" charset="0"/>
              </a:rPr>
              <a:t>  </a:t>
            </a:r>
          </a:p>
          <a:p>
            <a:pPr marL="190500" indent="-190500" eaLnBrk="1" hangingPunct="1">
              <a:buClr>
                <a:srgbClr val="FF3300"/>
              </a:buClr>
              <a:buSzTx/>
              <a:defRPr/>
            </a:pPr>
            <a:endParaRPr lang="es-PA" dirty="0" smtClean="0">
              <a:latin typeface="Arial" pitchFamily="34" charset="0"/>
            </a:endParaRPr>
          </a:p>
          <a:p>
            <a:pPr marL="190500" indent="-190500" eaLnBrk="1" hangingPunct="1">
              <a:buClr>
                <a:srgbClr val="FF3300"/>
              </a:buClr>
              <a:buSzTx/>
              <a:defRPr/>
            </a:pPr>
            <a:r>
              <a:rPr lang="es-PA" dirty="0" smtClean="0">
                <a:latin typeface="Arial" pitchFamily="34" charset="0"/>
              </a:rPr>
              <a:t> XXV Reunión de las Partes del Protocolo de Montreal. </a:t>
            </a:r>
            <a:r>
              <a:rPr lang="es-PA" dirty="0" smtClean="0">
                <a:solidFill>
                  <a:srgbClr val="33CC33"/>
                </a:solidFill>
                <a:latin typeface="Arial" pitchFamily="34" charset="0"/>
              </a:rPr>
              <a:t>[Bangkok]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8964612" cy="1081087"/>
          </a:xfrm>
        </p:spPr>
        <p:txBody>
          <a:bodyPr lIns="92075" tIns="46038" rIns="92075" bIns="46038"/>
          <a:lstStyle/>
          <a:p>
            <a:pPr algn="l" eaLnBrk="1" hangingPunct="1">
              <a:defRPr/>
            </a:pPr>
            <a:r>
              <a:rPr lang="es-PA" sz="28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Resumen/Avance de temas para la Reunión de Trabajo de Composición Abierta </a:t>
            </a:r>
            <a:br>
              <a:rPr lang="es-PA" sz="28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s-PA" sz="2800" dirty="0" smtClean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Bangkok: 24-28 junio 2013</a:t>
            </a:r>
            <a:endParaRPr lang="es-PA" sz="2800" b="0" i="1" dirty="0" smtClean="0">
              <a:solidFill>
                <a:schemeClr val="hlink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Temas administrativas y de organización del Grupo de Evaluación Tecnológico y Económico </a:t>
            </a:r>
          </a:p>
          <a:p>
            <a:pPr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Propuestas de exenciones esenciales / para usos críticos</a:t>
            </a:r>
          </a:p>
          <a:p>
            <a:pPr lvl="1"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Manual sobre Exención de Uso Crítico</a:t>
            </a:r>
          </a:p>
          <a:p>
            <a:pPr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Temas QPS </a:t>
            </a:r>
          </a:p>
          <a:p>
            <a:pPr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Temas de agentes de procesos</a:t>
            </a:r>
          </a:p>
          <a:p>
            <a:pPr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Información adicional de alternativas de sustancias que agotan la capa de ozono. </a:t>
            </a:r>
          </a:p>
          <a:p>
            <a:pPr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Información sobre las políticas de medidas de transición de sustancias que agotan la capa de ozono</a:t>
            </a:r>
          </a:p>
          <a:p>
            <a:pPr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Tratamiento de sustancias que agotan la capa de ozono utilizadas para el servicio de barcos. </a:t>
            </a:r>
          </a:p>
          <a:p>
            <a:pPr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Revisión de SAP de sustancia RC-316c</a:t>
            </a:r>
          </a:p>
          <a:p>
            <a:pPr>
              <a:defRPr/>
            </a:pPr>
            <a:r>
              <a:rPr lang="es-PA" sz="2000" dirty="0" smtClean="0">
                <a:latin typeface="Arial" pitchFamily="34" charset="0"/>
                <a:cs typeface="Arial" pitchFamily="34" charset="0"/>
              </a:rPr>
              <a:t>Limpieza de producción de HCFC-22 a trav</a:t>
            </a:r>
            <a:r>
              <a:rPr lang="es-PA" sz="2000" b="1" dirty="0" smtClean="0">
                <a:latin typeface="Arial" pitchFamily="34" charset="0"/>
                <a:cs typeface="Arial" pitchFamily="34" charset="0"/>
              </a:rPr>
              <a:t>é</a:t>
            </a:r>
            <a:r>
              <a:rPr lang="es-PA" sz="2000" dirty="0" smtClean="0">
                <a:latin typeface="Arial" pitchFamily="34" charset="0"/>
                <a:cs typeface="Arial" pitchFamily="34" charset="0"/>
              </a:rPr>
              <a:t>s de control de emisiones de subproductos.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1225550"/>
          </a:xfrm>
        </p:spPr>
        <p:txBody>
          <a:bodyPr lIns="92075" tIns="46038" rIns="92075" bIns="46038"/>
          <a:lstStyle/>
          <a:p>
            <a:pPr algn="l" eaLnBrk="1" hangingPunct="1">
              <a:defRPr/>
            </a:pPr>
            <a:r>
              <a:rPr lang="es-PA" sz="2800" dirty="0" smtClean="0">
                <a:solidFill>
                  <a:schemeClr val="hlink"/>
                </a:solidFill>
                <a:latin typeface="Arial" charset="0"/>
              </a:rPr>
              <a:t>Resumen/Avance de temas para la Reunión de Trabajo de Composición Abierta</a:t>
            </a:r>
            <a:br>
              <a:rPr lang="es-PA" sz="2800" dirty="0" smtClean="0">
                <a:solidFill>
                  <a:schemeClr val="hlink"/>
                </a:solidFill>
                <a:latin typeface="Arial" charset="0"/>
              </a:rPr>
            </a:br>
            <a:r>
              <a:rPr lang="es-PA" sz="2800" dirty="0" smtClean="0">
                <a:solidFill>
                  <a:schemeClr val="hlink"/>
                </a:solidFill>
                <a:latin typeface="Arial" charset="0"/>
              </a:rPr>
              <a:t>Bangkok: 24-28 Junio 2013</a:t>
            </a:r>
            <a:endParaRPr lang="es-PA" sz="2600" b="0" i="1" dirty="0" smtClean="0">
              <a:solidFill>
                <a:schemeClr val="hlink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7338"/>
            <a:ext cx="9144000" cy="5111750"/>
          </a:xfrm>
        </p:spPr>
        <p:txBody>
          <a:bodyPr/>
          <a:lstStyle/>
          <a:p>
            <a:pPr>
              <a:defRPr/>
            </a:pPr>
            <a:r>
              <a:rPr lang="es-P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Temas de Financiación</a:t>
            </a:r>
          </a:p>
          <a:p>
            <a:pPr lvl="1">
              <a:defRPr/>
            </a:pPr>
            <a:r>
              <a:rPr lang="es-P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Financiación adicional para maximizar los beneficios para el clima</a:t>
            </a:r>
          </a:p>
          <a:p>
            <a:pPr lvl="1">
              <a:defRPr/>
            </a:pPr>
            <a:r>
              <a:rPr lang="es-P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Financiación de facilidades de producción para los HCFC</a:t>
            </a:r>
          </a:p>
          <a:p>
            <a:pPr lvl="1">
              <a:defRPr/>
            </a:pPr>
            <a:r>
              <a:rPr lang="es-P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Términos de Referencia para el estudio sobre la reposición del Fondo Multilateral 2015-2017 </a:t>
            </a:r>
          </a:p>
          <a:p>
            <a:pPr>
              <a:defRPr/>
            </a:pPr>
            <a:r>
              <a:rPr lang="es-P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Implicaciones del documento de la UNCSD para Estados de islas pequeñas en desarrollo</a:t>
            </a:r>
          </a:p>
          <a:p>
            <a:pPr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P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Propuesta de Ajustes y Enmiendas al Protocolo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hlink"/>
                </a:solidFill>
                <a:latin typeface="Arial" pitchFamily="34" charset="0"/>
              </a:rPr>
              <a:t/>
            </a:r>
            <a:br>
              <a:rPr lang="en-GB" dirty="0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n-GB" dirty="0" smtClean="0">
                <a:solidFill>
                  <a:schemeClr val="hlink"/>
                </a:solidFill>
                <a:latin typeface="Arial" pitchFamily="34" charset="0"/>
              </a:rPr>
              <a:t/>
            </a:r>
            <a:br>
              <a:rPr lang="en-GB" dirty="0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n-GB" dirty="0" smtClean="0">
                <a:solidFill>
                  <a:schemeClr val="hlink"/>
                </a:solidFill>
                <a:latin typeface="Arial" pitchFamily="34" charset="0"/>
              </a:rPr>
              <a:t/>
            </a:r>
            <a:br>
              <a:rPr lang="en-GB" dirty="0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s-PA" dirty="0" smtClean="0">
                <a:solidFill>
                  <a:schemeClr val="hlink"/>
                </a:solidFill>
                <a:latin typeface="Arial" pitchFamily="34" charset="0"/>
              </a:rPr>
              <a:t>Gracias!</a:t>
            </a:r>
            <a:r>
              <a:rPr lang="en-GB" dirty="0" smtClean="0">
                <a:solidFill>
                  <a:schemeClr val="hlink"/>
                </a:solidFill>
                <a:latin typeface="Arial" pitchFamily="34" charset="0"/>
              </a:rPr>
              <a:t/>
            </a:r>
            <a:br>
              <a:rPr lang="en-GB" dirty="0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n-GB" dirty="0" smtClean="0">
                <a:solidFill>
                  <a:schemeClr val="hlink"/>
                </a:solidFill>
                <a:latin typeface="Arial" pitchFamily="34" charset="0"/>
              </a:rPr>
              <a:t/>
            </a:r>
            <a:br>
              <a:rPr lang="en-GB" dirty="0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n-GB" dirty="0" smtClean="0">
                <a:solidFill>
                  <a:schemeClr val="hlink"/>
                </a:solidFill>
                <a:latin typeface="Arial" pitchFamily="34" charset="0"/>
              </a:rPr>
              <a:t/>
            </a:r>
            <a:br>
              <a:rPr lang="en-GB" dirty="0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GB" sz="2400" b="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3600" dirty="0" smtClean="0">
                <a:solidFill>
                  <a:srgbClr val="00FF00"/>
                </a:solidFill>
                <a:effectLst/>
                <a:latin typeface="Arial" pitchFamily="34" charset="0"/>
              </a:rPr>
              <a:t>http://montreal-protocol.org</a:t>
            </a:r>
            <a:endParaRPr lang="en-US" sz="2400" dirty="0" smtClean="0">
              <a:solidFill>
                <a:srgbClr val="00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hlink"/>
                </a:solidFill>
              </a:rPr>
              <a:t>Resumen</a:t>
            </a:r>
            <a:r>
              <a:rPr lang="en-US" dirty="0" smtClean="0">
                <a:solidFill>
                  <a:schemeClr val="hlink"/>
                </a:solidFill>
              </a:rPr>
              <a:t> de la </a:t>
            </a:r>
            <a:r>
              <a:rPr lang="en-US" dirty="0" err="1" smtClean="0">
                <a:solidFill>
                  <a:schemeClr val="hlink"/>
                </a:solidFill>
              </a:rPr>
              <a:t>Presentación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ln>
            <a:solidFill>
              <a:srgbClr val="00FFFF"/>
            </a:solidFill>
          </a:ln>
        </p:spPr>
        <p:txBody>
          <a:bodyPr/>
          <a:lstStyle/>
          <a:p>
            <a:pPr eaLnBrk="1" hangingPunct="1">
              <a:buSzTx/>
              <a:defRPr/>
            </a:pPr>
            <a:endParaRPr lang="en-US" dirty="0" smtClean="0"/>
          </a:p>
          <a:p>
            <a:pPr eaLnBrk="1" hangingPunct="1">
              <a:buSzTx/>
              <a:defRPr/>
            </a:pPr>
            <a:r>
              <a:rPr lang="es-PA" dirty="0" smtClean="0"/>
              <a:t>Puntos Importantes de la MOP 24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PA" dirty="0" smtClean="0"/>
              <a:t>	</a:t>
            </a:r>
            <a:r>
              <a:rPr lang="es-PA" dirty="0" smtClean="0">
                <a:solidFill>
                  <a:srgbClr val="66FFFF"/>
                </a:solidFill>
              </a:rPr>
              <a:t>Ginebra, Suiza, 12-16 noviembre 2012</a:t>
            </a:r>
          </a:p>
          <a:p>
            <a:pPr lvl="2" eaLnBrk="1" hangingPunct="1"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es-PA" sz="3200" dirty="0" smtClean="0"/>
              <a:t> Decisiones relevantes para la región</a:t>
            </a:r>
          </a:p>
          <a:p>
            <a:pPr lvl="2" eaLnBrk="1" hangingPunct="1"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es-PA" sz="3200" dirty="0" smtClean="0"/>
              <a:t> Otras decisiones/información pertinente</a:t>
            </a:r>
          </a:p>
          <a:p>
            <a:pPr lvl="2" eaLnBrk="1" hangingPunct="1">
              <a:buClr>
                <a:srgbClr val="FF5050"/>
              </a:buClr>
              <a:buFont typeface="Wingdings" pitchFamily="2" charset="2"/>
              <a:buChar char="Ø"/>
              <a:defRPr/>
            </a:pPr>
            <a:r>
              <a:rPr lang="es-PA" sz="3200" dirty="0" smtClean="0"/>
              <a:t> También se hará una breve revisión de temas en la agenda de </a:t>
            </a:r>
            <a:br>
              <a:rPr lang="es-PA" sz="3200" dirty="0" smtClean="0"/>
            </a:br>
            <a:r>
              <a:rPr lang="es-PA" sz="3200" dirty="0" smtClean="0">
                <a:solidFill>
                  <a:srgbClr val="66FFFF"/>
                </a:solidFill>
              </a:rPr>
              <a:t>Grupo de Composición Abierta 33 – Bangkok 24-28 junio 2013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66FFFF"/>
              </a:solidFill>
            </a:endParaRPr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66FFFF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950" y="115888"/>
            <a:ext cx="8928100" cy="1296987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s-PA" sz="3200" dirty="0" err="1" smtClean="0">
                <a:solidFill>
                  <a:schemeClr val="hlink"/>
                </a:solidFill>
                <a:latin typeface="Arial" pitchFamily="34" charset="0"/>
              </a:rPr>
              <a:t>Miembresia</a:t>
            </a:r>
            <a:r>
              <a:rPr lang="es-PA" sz="3200" dirty="0" smtClean="0">
                <a:solidFill>
                  <a:schemeClr val="hlink"/>
                </a:solidFill>
                <a:latin typeface="Arial" pitchFamily="34" charset="0"/>
              </a:rPr>
              <a:t> de Representantes Gubernamentales </a:t>
            </a:r>
            <a:r>
              <a:rPr lang="es-PA" sz="2800" dirty="0" smtClean="0">
                <a:solidFill>
                  <a:schemeClr val="hlink"/>
                </a:solidFill>
                <a:latin typeface="Arial" pitchFamily="34" charset="0"/>
              </a:rPr>
              <a:t>(</a:t>
            </a:r>
            <a:r>
              <a:rPr lang="es-PA" sz="2800" i="1" dirty="0" smtClean="0">
                <a:solidFill>
                  <a:schemeClr val="hlink"/>
                </a:solidFill>
                <a:latin typeface="Arial" pitchFamily="34" charset="0"/>
              </a:rPr>
              <a:t>decisiones XXIV/21 &amp; XXIV/22 Comité de Implementación y Comité Ejecutivo)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388" y="1484313"/>
            <a:ext cx="8785225" cy="5257800"/>
          </a:xfrm>
        </p:spPr>
        <p:txBody>
          <a:bodyPr/>
          <a:lstStyle/>
          <a:p>
            <a:pPr marL="190500" indent="-190500" eaLnBrk="1" hangingPunct="1">
              <a:buFont typeface="Wingdings" charset="2"/>
              <a:buChar char="n"/>
              <a:defRPr/>
            </a:pPr>
            <a:r>
              <a:rPr lang="es-PA" sz="2800" dirty="0" smtClean="0">
                <a:latin typeface="Arial" charset="0"/>
                <a:ea typeface="ＭＳ Ｐゴシック" charset="-128"/>
              </a:rPr>
              <a:t>Representantes del Comit</a:t>
            </a:r>
            <a:r>
              <a:rPr lang="es-PA" sz="2800" i="1" dirty="0" smtClean="0">
                <a:latin typeface="Arial" pitchFamily="34" charset="0"/>
              </a:rPr>
              <a:t>é de </a:t>
            </a:r>
            <a:r>
              <a:rPr lang="es-PA" sz="2800" dirty="0" smtClean="0">
                <a:latin typeface="Arial" pitchFamily="34" charset="0"/>
              </a:rPr>
              <a:t>Implementación </a:t>
            </a:r>
            <a:r>
              <a:rPr lang="es-PA" sz="2800" dirty="0" smtClean="0">
                <a:latin typeface="Arial" charset="0"/>
                <a:ea typeface="ＭＳ Ｐゴシック" charset="-128"/>
              </a:rPr>
              <a:t>este año (2013):</a:t>
            </a:r>
          </a:p>
          <a:p>
            <a:pPr marL="590550" lvl="1" indent="-190500" eaLnBrk="1" hangingPunct="1">
              <a:buFont typeface="Wingdings" charset="2"/>
              <a:buChar char="n"/>
              <a:defRPr/>
            </a:pPr>
            <a:r>
              <a:rPr lang="es-PA" sz="2400" dirty="0" smtClean="0">
                <a:latin typeface="Arial" charset="0"/>
                <a:ea typeface="ＭＳ Ｐゴシック" charset="-128"/>
              </a:rPr>
              <a:t>Nuevo miembro: LAC: Cuba</a:t>
            </a:r>
          </a:p>
          <a:p>
            <a:pPr marL="590550" lvl="1" indent="-190500" eaLnBrk="1" hangingPunct="1">
              <a:buFont typeface="Wingdings" charset="2"/>
              <a:buChar char="n"/>
              <a:defRPr/>
            </a:pPr>
            <a:r>
              <a:rPr lang="es-PA" sz="2400" dirty="0" smtClean="0">
                <a:latin typeface="Arial" charset="0"/>
                <a:ea typeface="ＭＳ Ｐゴシック" charset="-128"/>
              </a:rPr>
              <a:t>Miembro existente: LAC: Saint Lucia</a:t>
            </a:r>
          </a:p>
          <a:p>
            <a:pPr marL="590550" lvl="1" indent="-190500" eaLnBrk="1" hangingPunct="1">
              <a:buFont typeface="Wingdings" charset="2"/>
              <a:buChar char="n"/>
              <a:defRPr/>
            </a:pPr>
            <a:r>
              <a:rPr lang="es-PA" sz="2400" i="1" dirty="0" smtClean="0">
                <a:latin typeface="Arial" charset="0"/>
                <a:ea typeface="ＭＳ Ｐゴシック" charset="-128"/>
              </a:rPr>
              <a:t>Agradecemos: LAC: Nicaragua; más miembros existentes por el trabajo durante el 2011 y 2012. </a:t>
            </a:r>
            <a:endParaRPr lang="es-PA" sz="2400" i="1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marL="400050" lvl="1" indent="0" eaLnBrk="1" hangingPunct="1">
              <a:buFont typeface="Wingdings" charset="0"/>
              <a:buNone/>
              <a:defRPr/>
            </a:pPr>
            <a:endParaRPr lang="es-PA" sz="2400" i="1" dirty="0" smtClean="0">
              <a:latin typeface="Arial" charset="0"/>
              <a:ea typeface="ＭＳ Ｐゴシック" charset="-128"/>
            </a:endParaRPr>
          </a:p>
          <a:p>
            <a:pPr marL="190500" indent="-190500" eaLnBrk="1" hangingPunct="1">
              <a:buFont typeface="Wingdings" charset="2"/>
              <a:buChar char="n"/>
              <a:defRPr/>
            </a:pPr>
            <a:r>
              <a:rPr lang="es-PA" sz="2800" dirty="0" smtClean="0">
                <a:latin typeface="Arial" charset="0"/>
                <a:ea typeface="ＭＳ Ｐゴシック" charset="-128"/>
                <a:cs typeface="Arial" charset="0"/>
              </a:rPr>
              <a:t>Los Representantes del Comit</a:t>
            </a:r>
            <a:r>
              <a:rPr lang="es-PA" sz="2800" i="1" dirty="0" smtClean="0">
                <a:latin typeface="Arial" pitchFamily="34" charset="0"/>
              </a:rPr>
              <a:t>é </a:t>
            </a:r>
            <a:r>
              <a:rPr lang="es-PA" sz="2800" dirty="0" smtClean="0">
                <a:latin typeface="Arial" pitchFamily="34" charset="0"/>
              </a:rPr>
              <a:t>Ejecutivo para el 2013 son:</a:t>
            </a:r>
            <a:endParaRPr lang="es-PA" sz="28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marL="590550" lvl="1" indent="-190500" eaLnBrk="1" hangingPunct="1">
              <a:buFont typeface="Wingdings" charset="2"/>
              <a:buChar char="n"/>
              <a:defRPr/>
            </a:pPr>
            <a:r>
              <a:rPr lang="es-PA" sz="2400" dirty="0" smtClean="0">
                <a:latin typeface="Arial" charset="0"/>
                <a:ea typeface="ＭＳ Ｐゴシック" charset="-128"/>
                <a:cs typeface="Arial" charset="0"/>
              </a:rPr>
              <a:t>LAC: Nicaragua, Uruguay</a:t>
            </a:r>
          </a:p>
          <a:p>
            <a:pPr marL="590550" lvl="1" indent="-190500" eaLnBrk="1" hangingPunct="1">
              <a:buFont typeface="Wingdings" charset="2"/>
              <a:buChar char="n"/>
              <a:defRPr/>
            </a:pPr>
            <a:r>
              <a:rPr lang="es-PA" sz="2400" i="1" dirty="0" smtClean="0">
                <a:latin typeface="Arial" charset="0"/>
                <a:ea typeface="ＭＳ Ｐゴシック" charset="-128"/>
                <a:cs typeface="Arial" charset="0"/>
              </a:rPr>
              <a:t>Agradecemos - Argentina, Cuba por las reuniones servidas durante el 2012</a:t>
            </a:r>
          </a:p>
          <a:p>
            <a:pPr marL="190500" indent="-190500" eaLnBrk="1" hangingPunct="1">
              <a:buFont typeface="Wingdings" charset="2"/>
              <a:buNone/>
              <a:defRPr/>
            </a:pPr>
            <a:endParaRPr lang="en-US" sz="900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9144000" cy="18002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s-PA" sz="3200" dirty="0" smtClean="0">
                <a:solidFill>
                  <a:schemeClr val="hlink"/>
                </a:solidFill>
                <a:latin typeface="Arial" pitchFamily="34" charset="0"/>
              </a:rPr>
              <a:t>Otras funciones decididas en la MOP 24:</a:t>
            </a:r>
            <a:br>
              <a:rPr lang="es-PA" sz="3200" dirty="0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s-PA" sz="3200" i="1" dirty="0" smtClean="0">
                <a:solidFill>
                  <a:schemeClr val="hlink"/>
                </a:solidFill>
                <a:latin typeface="Arial" pitchFamily="34" charset="0"/>
              </a:rPr>
              <a:t>(</a:t>
            </a:r>
            <a:r>
              <a:rPr lang="es-PA" sz="2800" i="1" dirty="0" err="1" smtClean="0">
                <a:solidFill>
                  <a:schemeClr val="hlink"/>
                </a:solidFill>
                <a:latin typeface="Arial" pitchFamily="34" charset="0"/>
              </a:rPr>
              <a:t>Dec</a:t>
            </a:r>
            <a:r>
              <a:rPr lang="es-PA" sz="2800" i="1" dirty="0" smtClean="0">
                <a:solidFill>
                  <a:schemeClr val="hlink"/>
                </a:solidFill>
                <a:latin typeface="Arial" pitchFamily="34" charset="0"/>
              </a:rPr>
              <a:t> XXIV/20 - Grupo de Evaluación de Efectos Ambientales &amp; XXIV/23 y Co-Presidentes Grupo de Composición Abierta)</a:t>
            </a:r>
            <a:endParaRPr lang="es-PA" sz="2800" dirty="0" smtClean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388" y="2205038"/>
            <a:ext cx="8964612" cy="4176712"/>
          </a:xfrm>
        </p:spPr>
        <p:txBody>
          <a:bodyPr/>
          <a:lstStyle/>
          <a:p>
            <a:pPr marL="590550" lvl="1" indent="-190500" eaLnBrk="1" hangingPunct="1">
              <a:buFont typeface="Wingdings" pitchFamily="2" charset="2"/>
              <a:buNone/>
              <a:defRPr/>
            </a:pPr>
            <a:endParaRPr lang="es-PA" dirty="0" smtClean="0">
              <a:latin typeface="Arial" pitchFamily="34" charset="0"/>
              <a:cs typeface="Arial" pitchFamily="34" charset="0"/>
            </a:endParaRPr>
          </a:p>
          <a:p>
            <a:pPr marL="190500" indent="-190500" eaLnBrk="1" hangingPunct="1">
              <a:defRPr/>
            </a:pPr>
            <a:r>
              <a:rPr lang="es-PA" sz="2800" dirty="0" smtClean="0">
                <a:latin typeface="Arial" pitchFamily="34" charset="0"/>
                <a:cs typeface="Arial" pitchFamily="34" charset="0"/>
              </a:rPr>
              <a:t>LAC: Sr. Javier Camargo (Colombia) para servir como Co-Presidente del Grupo de Composición Abierta en 2013 (decisión XXIV/23)</a:t>
            </a:r>
          </a:p>
          <a:p>
            <a:pPr marL="190500" indent="-190500" eaLnBrk="1" hangingPunct="1"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190500" indent="-190500" eaLnBrk="1" hangingPunct="1">
              <a:defRPr/>
            </a:pPr>
            <a:r>
              <a:rPr lang="es-PA" sz="2800" dirty="0" smtClean="0">
                <a:latin typeface="Arial" pitchFamily="34" charset="0"/>
                <a:cs typeface="Arial" pitchFamily="34" charset="0"/>
              </a:rPr>
              <a:t>Bureau de la MOP: Presidente: </a:t>
            </a:r>
            <a:r>
              <a:rPr lang="es-PA" sz="2800" dirty="0" err="1" smtClean="0">
                <a:latin typeface="Arial" pitchFamily="34" charset="0"/>
                <a:cs typeface="Arial" pitchFamily="34" charset="0"/>
              </a:rPr>
              <a:t>Pakistan</a:t>
            </a:r>
            <a:r>
              <a:rPr lang="es-PA" sz="2800" dirty="0" smtClean="0">
                <a:latin typeface="Arial" pitchFamily="34" charset="0"/>
                <a:cs typeface="Arial" pitchFamily="34" charset="0"/>
              </a:rPr>
              <a:t> (Asia); Vice-Presidentes: </a:t>
            </a:r>
            <a:r>
              <a:rPr lang="es-PA" sz="2800" dirty="0" err="1" smtClean="0">
                <a:latin typeface="Arial" pitchFamily="34" charset="0"/>
                <a:cs typeface="Arial" pitchFamily="34" charset="0"/>
              </a:rPr>
              <a:t>Ukraine</a:t>
            </a:r>
            <a:r>
              <a:rPr lang="es-PA" sz="2800" dirty="0" smtClean="0">
                <a:latin typeface="Arial" pitchFamily="34" charset="0"/>
                <a:cs typeface="Arial" pitchFamily="34" charset="0"/>
              </a:rPr>
              <a:t> (Europa del Este), </a:t>
            </a:r>
            <a:r>
              <a:rPr lang="es-PA" sz="2800" dirty="0" err="1" smtClean="0">
                <a:latin typeface="Arial" pitchFamily="34" charset="0"/>
                <a:cs typeface="Arial" pitchFamily="34" charset="0"/>
              </a:rPr>
              <a:t>Belgium</a:t>
            </a:r>
            <a:r>
              <a:rPr lang="es-PA" sz="2800" dirty="0" smtClean="0">
                <a:latin typeface="Arial" pitchFamily="34" charset="0"/>
                <a:cs typeface="Arial" pitchFamily="34" charset="0"/>
              </a:rPr>
              <a:t> (Europa Occidental &amp; Otros), Grenada (LAC); </a:t>
            </a:r>
            <a:r>
              <a:rPr lang="es-PA" sz="2800" dirty="0" err="1" smtClean="0">
                <a:latin typeface="Arial" pitchFamily="34" charset="0"/>
                <a:cs typeface="Arial" pitchFamily="34" charset="0"/>
              </a:rPr>
              <a:t>Reporter</a:t>
            </a:r>
            <a:r>
              <a:rPr lang="es-PA" sz="2800" dirty="0" smtClean="0">
                <a:latin typeface="Arial" pitchFamily="34" charset="0"/>
                <a:cs typeface="Arial" pitchFamily="34" charset="0"/>
              </a:rPr>
              <a:t>: Zambia (</a:t>
            </a:r>
            <a:r>
              <a:rPr lang="es-PA" sz="2800" dirty="0" err="1" smtClean="0">
                <a:latin typeface="Arial" pitchFamily="34" charset="0"/>
                <a:cs typeface="Arial" pitchFamily="34" charset="0"/>
              </a:rPr>
              <a:t>Africa</a:t>
            </a:r>
            <a:r>
              <a:rPr lang="es-PA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90500" indent="-190500" eaLnBrk="1" hangingPunct="1"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928100" cy="863600"/>
          </a:xfrm>
        </p:spPr>
        <p:txBody>
          <a:bodyPr/>
          <a:lstStyle/>
          <a:p>
            <a:pPr>
              <a:defRPr/>
            </a:pPr>
            <a:r>
              <a:rPr lang="es-PA" sz="3200" dirty="0" smtClean="0"/>
              <a:t>Ratificación (decisiones XXIV/1 &amp; XXIV/2</a:t>
            </a:r>
            <a:r>
              <a:rPr lang="en-US" sz="3200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908050"/>
            <a:ext cx="8928100" cy="5834063"/>
          </a:xfrm>
        </p:spPr>
        <p:txBody>
          <a:bodyPr/>
          <a:lstStyle/>
          <a:p>
            <a:pPr>
              <a:defRPr/>
            </a:pPr>
            <a:r>
              <a:rPr lang="es-PA" sz="2800" dirty="0" smtClean="0"/>
              <a:t>Decisión XXIV/1: Estado de la Ratificación : Se insta a las Partes a ratificar las Enmiendas pendientes</a:t>
            </a:r>
          </a:p>
          <a:p>
            <a:pPr>
              <a:defRPr/>
            </a:pPr>
            <a:r>
              <a:rPr lang="es-PA" sz="2800" dirty="0" smtClean="0"/>
              <a:t>Decisión XXIV/2 – Ratificación de la  Enmienda de Beijing y comercio de los HCFC</a:t>
            </a:r>
          </a:p>
          <a:p>
            <a:pPr lvl="1">
              <a:defRPr/>
            </a:pPr>
            <a:r>
              <a:rPr lang="es-PA" sz="2400" dirty="0" smtClean="0"/>
              <a:t>Partes que han ratificado– </a:t>
            </a:r>
            <a:r>
              <a:rPr lang="es-PA" sz="2400" dirty="0" smtClean="0">
                <a:solidFill>
                  <a:srgbClr val="66FFFF"/>
                </a:solidFill>
              </a:rPr>
              <a:t>AFRICA:</a:t>
            </a:r>
            <a:r>
              <a:rPr lang="es-PA" sz="2400" dirty="0" smtClean="0"/>
              <a:t> </a:t>
            </a:r>
            <a:r>
              <a:rPr lang="es-PA" sz="2400" dirty="0" err="1" smtClean="0"/>
              <a:t>Botswana</a:t>
            </a:r>
            <a:r>
              <a:rPr lang="es-PA" sz="2400" dirty="0" smtClean="0"/>
              <a:t>, Chad, </a:t>
            </a:r>
            <a:r>
              <a:rPr lang="es-PA" sz="2400" dirty="0" err="1" smtClean="0"/>
              <a:t>Djibouti</a:t>
            </a:r>
            <a:r>
              <a:rPr lang="es-PA" sz="2400" dirty="0" smtClean="0"/>
              <a:t>; </a:t>
            </a:r>
            <a:r>
              <a:rPr lang="es-PA" sz="2400" dirty="0" smtClean="0">
                <a:solidFill>
                  <a:srgbClr val="66FFFF"/>
                </a:solidFill>
              </a:rPr>
              <a:t>LAC:</a:t>
            </a:r>
            <a:r>
              <a:rPr lang="es-PA" sz="2400" dirty="0" smtClean="0"/>
              <a:t> Ecuador, Nicaragua; </a:t>
            </a:r>
            <a:r>
              <a:rPr lang="es-PA" sz="2400" dirty="0" smtClean="0">
                <a:solidFill>
                  <a:srgbClr val="66FFFF"/>
                </a:solidFill>
              </a:rPr>
              <a:t>ASIA</a:t>
            </a:r>
            <a:r>
              <a:rPr lang="es-PA" sz="2400" dirty="0" smtClean="0"/>
              <a:t>: </a:t>
            </a:r>
            <a:r>
              <a:rPr lang="es-PA" sz="2400" dirty="0" err="1" smtClean="0"/>
              <a:t>Iran</a:t>
            </a:r>
            <a:endParaRPr lang="es-PA" sz="2400" dirty="0" smtClean="0"/>
          </a:p>
          <a:p>
            <a:pPr lvl="1">
              <a:defRPr/>
            </a:pPr>
            <a:r>
              <a:rPr lang="es-PA" sz="2400" dirty="0" smtClean="0"/>
              <a:t>Partes que no han ratificado pero tienen permitido el comercio de los HCFC– </a:t>
            </a:r>
            <a:r>
              <a:rPr lang="es-PA" sz="2400" dirty="0" smtClean="0">
                <a:solidFill>
                  <a:srgbClr val="66FFFF"/>
                </a:solidFill>
              </a:rPr>
              <a:t>AFRICA</a:t>
            </a:r>
            <a:r>
              <a:rPr lang="es-PA" sz="2400" dirty="0" smtClean="0"/>
              <a:t>: </a:t>
            </a:r>
            <a:r>
              <a:rPr lang="es-PA" sz="2400" dirty="0" err="1" smtClean="0"/>
              <a:t>Kenya</a:t>
            </a:r>
            <a:r>
              <a:rPr lang="es-PA" sz="2400" dirty="0" smtClean="0"/>
              <a:t>, </a:t>
            </a:r>
            <a:r>
              <a:rPr lang="es-PA" sz="2400" dirty="0" smtClean="0">
                <a:solidFill>
                  <a:srgbClr val="66FFFF"/>
                </a:solidFill>
              </a:rPr>
              <a:t>LAC</a:t>
            </a:r>
            <a:r>
              <a:rPr lang="es-PA" sz="2400" dirty="0" smtClean="0"/>
              <a:t>: Bolivia, </a:t>
            </a:r>
            <a:r>
              <a:rPr lang="es-PA" sz="2400" dirty="0" err="1" smtClean="0"/>
              <a:t>Haiti</a:t>
            </a:r>
            <a:r>
              <a:rPr lang="es-PA" sz="2400" dirty="0" smtClean="0"/>
              <a:t>; </a:t>
            </a:r>
            <a:r>
              <a:rPr lang="es-PA" sz="2400" dirty="0" smtClean="0">
                <a:solidFill>
                  <a:srgbClr val="66FFFF"/>
                </a:solidFill>
              </a:rPr>
              <a:t>ASIA</a:t>
            </a:r>
            <a:r>
              <a:rPr lang="es-PA" sz="2400" dirty="0" smtClean="0"/>
              <a:t>: </a:t>
            </a:r>
            <a:r>
              <a:rPr lang="es-PA" sz="2400" dirty="0" err="1" smtClean="0"/>
              <a:t>Bahrain</a:t>
            </a:r>
            <a:r>
              <a:rPr lang="es-PA" sz="2400" dirty="0" smtClean="0"/>
              <a:t>, </a:t>
            </a:r>
            <a:r>
              <a:rPr lang="es-PA" sz="2400" dirty="0" err="1" smtClean="0"/>
              <a:t>Papua</a:t>
            </a:r>
            <a:r>
              <a:rPr lang="es-PA" sz="2400" dirty="0" smtClean="0"/>
              <a:t> New Guinea, </a:t>
            </a:r>
            <a:r>
              <a:rPr lang="es-PA" sz="2400" dirty="0" err="1" smtClean="0"/>
              <a:t>Saudi</a:t>
            </a:r>
            <a:r>
              <a:rPr lang="es-PA" sz="2400" dirty="0" smtClean="0"/>
              <a:t> Arabia</a:t>
            </a:r>
          </a:p>
          <a:p>
            <a:pPr lvl="1">
              <a:defRPr/>
            </a:pPr>
            <a:r>
              <a:rPr lang="es-PA" sz="2400" dirty="0" smtClean="0"/>
              <a:t>Partes aun por ratificar o para utilizar las provisiones del Articulo 4 párrafo 8 -  AFRICA: </a:t>
            </a:r>
            <a:r>
              <a:rPr lang="es-PA" sz="2400" dirty="0" err="1" smtClean="0">
                <a:solidFill>
                  <a:srgbClr val="FF0000"/>
                </a:solidFill>
              </a:rPr>
              <a:t>Libya</a:t>
            </a:r>
            <a:r>
              <a:rPr lang="es-PA" sz="2400" dirty="0" smtClean="0"/>
              <a:t>, </a:t>
            </a:r>
            <a:r>
              <a:rPr lang="es-PA" sz="2400" dirty="0" smtClean="0">
                <a:solidFill>
                  <a:srgbClr val="FF0000"/>
                </a:solidFill>
              </a:rPr>
              <a:t>Mauritania</a:t>
            </a:r>
            <a:r>
              <a:rPr lang="es-PA" sz="2400" dirty="0" smtClean="0"/>
              <a:t>; EUROPE: </a:t>
            </a:r>
            <a:r>
              <a:rPr lang="es-PA" sz="2400" dirty="0" err="1" smtClean="0">
                <a:solidFill>
                  <a:srgbClr val="FF0000"/>
                </a:solidFill>
              </a:rPr>
              <a:t>Kazakhstan</a:t>
            </a:r>
            <a:endParaRPr lang="es-PA" sz="24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s-PA" sz="2400" b="1" i="1" dirty="0" smtClean="0">
                <a:solidFill>
                  <a:srgbClr val="FFFF00"/>
                </a:solidFill>
              </a:rPr>
              <a:t>Todos las Partes que no han ratificado la Enmienda de Beijing necesitan completar  la ratificación este año.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9036050" cy="936625"/>
          </a:xfrm>
        </p:spPr>
        <p:txBody>
          <a:bodyPr/>
          <a:lstStyle/>
          <a:p>
            <a:pPr>
              <a:defRPr/>
            </a:pPr>
            <a:r>
              <a:rPr lang="es-PA" sz="3000" dirty="0" smtClean="0"/>
              <a:t>Decisión XXIV/12: Diferencias entre datos comunicados de importaciones y exportaciones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55165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s-PA" sz="2600" dirty="0" smtClean="0"/>
              <a:t>La Secretaría revisó el formularios de datos para añadir el reporte voluntario de la parte exportadora sobre cantidades reportadas como importaciones.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s-PA" sz="2600" dirty="0" smtClean="0"/>
              <a:t>La Secretaría recopiló y envió información agregada de importaciones y exportaciones en Enero del 2013.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s-PA" sz="2600" dirty="0" smtClean="0"/>
              <a:t>La decisión invitó a las Partes a mejorar la cooperación con el fin de aclarar las diferencias entre datos de importación y exportación</a:t>
            </a:r>
            <a:r>
              <a:rPr lang="en-US" sz="2600" dirty="0" smtClean="0"/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s-PA" sz="2600" dirty="0" smtClean="0"/>
              <a:t>Las Partes están invitadas a considerar su participación en el Previo Consentimiento Informado para mejorar la información sobre sus potenciales importaciones de sustancias controladas.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endParaRPr lang="en-US" sz="2600" dirty="0" smtClean="0"/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endParaRPr 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036050" cy="1368425"/>
          </a:xfrm>
        </p:spPr>
        <p:txBody>
          <a:bodyPr/>
          <a:lstStyle/>
          <a:p>
            <a:pPr>
              <a:defRPr/>
            </a:pPr>
            <a:r>
              <a:rPr lang="es-PA" sz="3200" dirty="0" smtClean="0"/>
              <a:t>Decisión XXIV/13 &amp; XXIV/14: Informe de los datos en virtud del artículo 7 - incluyendo informes de ceros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628775"/>
            <a:ext cx="8928100" cy="5113338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800" dirty="0" smtClean="0"/>
              <a:t>Se animó a las Partes a reportar los datos del Artículo 7 tan pronto como las cifras est</a:t>
            </a:r>
            <a:r>
              <a:rPr lang="es-PA" sz="2800" b="1" dirty="0" smtClean="0"/>
              <a:t>é</a:t>
            </a:r>
            <a:r>
              <a:rPr lang="es-PA" sz="2800" dirty="0" smtClean="0"/>
              <a:t>n disponibles, preferiblemente antes del 30 de junio.</a:t>
            </a:r>
          </a:p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800" dirty="0" smtClean="0"/>
              <a:t>Se solicitó a las Partes introducir un número en cada celda en los formularios presentados, </a:t>
            </a:r>
            <a:r>
              <a:rPr lang="es-PA" sz="2800" smtClean="0"/>
              <a:t>incluyendo </a:t>
            </a:r>
            <a:r>
              <a:rPr lang="es-PA" sz="2800" dirty="0" err="1" smtClean="0"/>
              <a:t>c</a:t>
            </a:r>
            <a:r>
              <a:rPr lang="es-PA" sz="2800" smtClean="0"/>
              <a:t>ero</a:t>
            </a:r>
            <a:r>
              <a:rPr lang="es-PA" sz="2800" dirty="0" smtClean="0"/>
              <a:t>, donde sea apropiado, en lugar de dejar el espacio en blanco.</a:t>
            </a:r>
          </a:p>
          <a:p>
            <a:pPr lvl="1"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400" dirty="0" smtClean="0"/>
              <a:t>La Secretaría solicitará aclaraciones a cualquier Parte que presente un formulario de notificación que contenga una celda en blanco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785225" cy="433388"/>
          </a:xfrm>
        </p:spPr>
        <p:txBody>
          <a:bodyPr/>
          <a:lstStyle/>
          <a:p>
            <a:pPr>
              <a:defRPr/>
            </a:pPr>
            <a:r>
              <a:rPr lang="es-PA" sz="2800" dirty="0" smtClean="0"/>
              <a:t>Decisión XXIV/15: Reporte de información para el uso de aplicaciones de cuarentena y traslado previo de bromuro de metilo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772817"/>
            <a:ext cx="8856662" cy="468037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000" dirty="0" smtClean="0"/>
              <a:t>Se recordó a las Partes que tienen hasta el 31 de Marzo del 2013 para presentar información sobre aplicaciones de cuarentena y pre-embarque de forma voluntaria.</a:t>
            </a:r>
          </a:p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000" dirty="0" smtClean="0"/>
              <a:t>Se invitó a las Partes a usar elementos del reporte del Grupo de Evaluación Tecnológico y Económico para establecer o mejorar procedimientos para levantamiento de datos sobre las aplicaciones de cuarentena y pre-embarque</a:t>
            </a:r>
          </a:p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000" dirty="0" smtClean="0"/>
              <a:t>LA Secretaría subió en su sitio web algunos ejemplos de formularios de la sección 10.4.2 - Informe 2012 del Grupo de Evaluación Tecnológico y Económico</a:t>
            </a:r>
          </a:p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000" dirty="0" smtClean="0"/>
              <a:t>En el Grupo de Composición Abierta 2013 las Partes considerarán si se pide al Grupo de Evaluación Tecnológico y Económico que realice un análisis de las tendencias de datos de uso de bromuro de metilo para cuarentena y pre-embarque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152525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Decision XXIV/24: </a:t>
            </a:r>
            <a:r>
              <a:rPr lang="es-ES" sz="3200" dirty="0" smtClean="0"/>
              <a:t>Informes financieros de los fondos fiduciarios y los presupuestos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928100" cy="54006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200" dirty="0" smtClean="0"/>
              <a:t>Revisión aprobada del Presupuesto 2012 de $4,920,762 y presupuesto aprobada del 2013 de $4,927,420</a:t>
            </a:r>
          </a:p>
          <a:p>
            <a:pPr lvl="0">
              <a:spcBef>
                <a:spcPct val="0"/>
              </a:spcBef>
              <a:spcAft>
                <a:spcPts val="1800"/>
              </a:spcAft>
              <a:defRPr/>
            </a:pPr>
            <a:r>
              <a:rPr lang="es-ES_tradnl" sz="2200" dirty="0" smtClean="0"/>
              <a:t>Alentar a las Partes, y a otros interesados a que contribuyan para ayudar a los miembros de los tres grupos de evaluación y sus órganos subsidiarios a seguir participando en las actividades de evaluación previstas en el Protocolo;</a:t>
            </a:r>
            <a:endParaRPr lang="es-PA" sz="2200" dirty="0" smtClean="0"/>
          </a:p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200" dirty="0" smtClean="0"/>
              <a:t>Observar con preocupación que algunas Partes no habían pagado sus contribuciones e instar a que paguen sin demora.</a:t>
            </a:r>
          </a:p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PA" sz="2200" dirty="0" smtClean="0"/>
              <a:t>Autorizar a la Secretaría Ejecutiva a discutir con las Partes con cuotas atrasadas sobre un plan a seguir</a:t>
            </a:r>
          </a:p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s-ES_tradnl" sz="2200" dirty="0" smtClean="0"/>
              <a:t>Alentar a las Partes que todavía reciban ejemplares impresos de los documentos de las reuniones a que accedan en cambio a esa documentación en el sitio web de la Secretaría del Ozono</a:t>
            </a:r>
            <a:r>
              <a:rPr lang="es-PA" sz="2200" dirty="0" smtClean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charset="0"/>
            <a:ea typeface="ＭＳ Ｐゴシック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12479</TotalTime>
  <Words>1135</Words>
  <Application>Microsoft Office PowerPoint</Application>
  <PresentationFormat>Presentación en pantalla (4:3)</PresentationFormat>
  <Paragraphs>93</Paragraphs>
  <Slides>15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Stream</vt:lpstr>
      <vt:lpstr>Photo Editor Photo</vt:lpstr>
      <vt:lpstr>Revisión de Decisiones  de la 24a Reunión de las Partes (MOP) Avance de los Temas del 33Grupo de Composición Abierta   Reunión de la Red Acción por el Ozono   Bogotá 11 – 14 Junio 2013  </vt:lpstr>
      <vt:lpstr>Resumen de la Presentación</vt:lpstr>
      <vt:lpstr>Miembresia de Representantes Gubernamentales (decisiones XXIV/21 &amp; XXIV/22 Comité de Implementación y Comité Ejecutivo)</vt:lpstr>
      <vt:lpstr>Otras funciones decididas en la MOP 24: (Dec XXIV/20 - Grupo de Evaluación de Efectos Ambientales &amp; XXIV/23 y Co-Presidentes Grupo de Composición Abierta)</vt:lpstr>
      <vt:lpstr>Ratificación (decisiones XXIV/1 &amp; XXIV/2)</vt:lpstr>
      <vt:lpstr>Decisión XXIV/12: Diferencias entre datos comunicados de importaciones y exportaciones</vt:lpstr>
      <vt:lpstr>Decisión XXIV/13 &amp; XXIV/14: Informe de los datos en virtud del artículo 7 - incluyendo informes de ceros</vt:lpstr>
      <vt:lpstr>Decisión XXIV/15: Reporte de información para el uso de aplicaciones de cuarentena y traslado previo de bromuro de metilo</vt:lpstr>
      <vt:lpstr>Decision XXIV/24: Informes financieros de los fondos fiduciarios y los presupuestos</vt:lpstr>
      <vt:lpstr>Resumen de algunas decisiones  adicionales del 2012.</vt:lpstr>
      <vt:lpstr>Resumen de algunas decisiones adicionales del 2012</vt:lpstr>
      <vt:lpstr>Fechas y lugares de las  próximas reuniones</vt:lpstr>
      <vt:lpstr>Resumen/Avance de temas para la Reunión de Trabajo de Composición Abierta  Bangkok: 24-28 junio 2013</vt:lpstr>
      <vt:lpstr>Resumen/Avance de temas para la Reunión de Trabajo de Composición Abierta Bangkok: 24-28 Junio 2013</vt:lpstr>
      <vt:lpstr>   Gracias!    http://montreal-protocol.org</vt:lpstr>
    </vt:vector>
  </TitlesOfParts>
  <Company>unon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 of the Parties to the Montreal Protocol  on HCFC Phase-out  Ministerial Consultation on HCFC Policies &amp; Legislation Belgrade, March 2009</dc:title>
  <dc:creator>Gerald Mutisya</dc:creator>
  <cp:lastModifiedBy>rozono</cp:lastModifiedBy>
  <cp:revision>425</cp:revision>
  <dcterms:created xsi:type="dcterms:W3CDTF">2009-03-13T11:58:48Z</dcterms:created>
  <dcterms:modified xsi:type="dcterms:W3CDTF">2014-02-27T16:23:12Z</dcterms:modified>
</cp:coreProperties>
</file>